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6" d="100"/>
          <a:sy n="76" d="100"/>
        </p:scale>
        <p:origin x="126"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2A3B3-743A-16A7-2CEB-D6DECBC768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D94D6A-892A-99C7-FFEF-B4A2E9CD5F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89B88D-2242-1C70-C96F-DD082D147DCE}"/>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B203FCCD-A71C-5699-E6C0-9F467DF2EC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E9FB4-F593-0066-0388-6A7D25153FF3}"/>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423962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A65DC-6D19-CAE3-4A2E-64B4047AAC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72D9D4-1F57-9BB9-B810-6A3DFD21168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E5E81B-5934-5944-ADFF-31D295FFE75D}"/>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90E91159-08E9-B4EE-0B61-87549B795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A8C4C-5F3E-0F31-F43B-C63DFE316604}"/>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184539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E0BCB3-1FC9-D3C2-FDFD-B383EE7007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ECD34C-82FF-0E82-9236-BEB96AE3C5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409A6-67E9-829A-39E0-1269116333F0}"/>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E3BF8D20-734B-FFF3-191E-CAF668FE6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CE6528-0C15-878A-3675-5A77953E1D65}"/>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4164448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79813-5D7F-0CF7-DB01-3D23F39A4B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493F1-076C-C0AE-A22A-E8F0950447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F180EB-91C9-CDBC-9726-861512D00C63}"/>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1041705F-C926-C34D-A15A-7E54A176DC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5FA5C5-8994-469F-8330-B44C46892063}"/>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134713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5FBF8-30ED-3D35-09DC-2ECB4A7A0B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913FDF-E771-61C9-B771-6077B21EE9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563700-0E2E-5A35-3392-469DDF103DEE}"/>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A5B5534C-8A40-5E60-8B94-184F0694B3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D5369E-E8C4-1D29-C308-B4AC9C8CCAAB}"/>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1606425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1CD2-5B47-074F-3529-4B3C7692CA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0CBC8A-FF8C-8D67-776B-04E8EDD0D6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4AD16F-A57A-65D2-7252-22207F055C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BB1629-FAAE-0281-D43F-55734DE2202F}"/>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6" name="Footer Placeholder 5">
            <a:extLst>
              <a:ext uri="{FF2B5EF4-FFF2-40B4-BE49-F238E27FC236}">
                <a16:creationId xmlns:a16="http://schemas.microsoft.com/office/drawing/2014/main" id="{CA706A6C-F952-BC1A-8929-8DDD70AEA4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C0B863-414E-EBB8-1A05-D0F45D41474A}"/>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327411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5646E-0811-01D2-DDCB-297439E42A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90530C-FF58-7D27-5864-D2792F464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9054D7-9EDA-62D4-2A05-403DF8BC59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22B1A2-8F47-F97E-8693-072B691FA7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495AAB-4DB3-E71F-9891-797BE5FA02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B6B915-FC4B-2254-9CCA-FDDE9C33CC4B}"/>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8" name="Footer Placeholder 7">
            <a:extLst>
              <a:ext uri="{FF2B5EF4-FFF2-40B4-BE49-F238E27FC236}">
                <a16:creationId xmlns:a16="http://schemas.microsoft.com/office/drawing/2014/main" id="{5606B9D0-6742-C875-74FB-049FEB3AE1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0708F3-F1FE-230F-DED8-9A87F54857BC}"/>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3057746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6FDAD-194C-0DA3-A094-9CDF308CB7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65DAA3-54B1-BDFC-BB78-8485E76D00D3}"/>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4" name="Footer Placeholder 3">
            <a:extLst>
              <a:ext uri="{FF2B5EF4-FFF2-40B4-BE49-F238E27FC236}">
                <a16:creationId xmlns:a16="http://schemas.microsoft.com/office/drawing/2014/main" id="{B6FA2332-E7EE-88EA-C22A-EDDF43F52B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3DB357-F906-605E-D779-A05BC15893CE}"/>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436626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123538-796A-6937-1B11-741AB3D33EA1}"/>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3" name="Footer Placeholder 2">
            <a:extLst>
              <a:ext uri="{FF2B5EF4-FFF2-40B4-BE49-F238E27FC236}">
                <a16:creationId xmlns:a16="http://schemas.microsoft.com/office/drawing/2014/main" id="{450C6CE5-4F58-235A-18EA-B343370DF6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94B25E-3B3C-9D2A-3C39-1160A7ABF531}"/>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200579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6A9A0-5062-EDF8-9817-FC1C74EEE8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363FEC-6A47-36AD-5053-0D3A921BFD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D29B2-0614-B6EE-EA10-6C6DFBE0E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4A16C3-4AB0-BA82-3556-DAD81BC90F04}"/>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6" name="Footer Placeholder 5">
            <a:extLst>
              <a:ext uri="{FF2B5EF4-FFF2-40B4-BE49-F238E27FC236}">
                <a16:creationId xmlns:a16="http://schemas.microsoft.com/office/drawing/2014/main" id="{C9CD630A-F8EA-A899-1A5B-101AC1EFD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10DB37-13A1-1A90-40BA-17062FF211E2}"/>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392301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04979-D21C-58C7-F126-AB9359943A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A2CFED-E7D3-EB4C-F9A2-2714CD2776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212282-9ABA-D238-A1EF-28527ADFBA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8B184C-B522-13A1-39A7-F15C534DE190}"/>
              </a:ext>
            </a:extLst>
          </p:cNvPr>
          <p:cNvSpPr>
            <a:spLocks noGrp="1"/>
          </p:cNvSpPr>
          <p:nvPr>
            <p:ph type="dt" sz="half" idx="10"/>
          </p:nvPr>
        </p:nvSpPr>
        <p:spPr/>
        <p:txBody>
          <a:bodyPr/>
          <a:lstStyle/>
          <a:p>
            <a:fld id="{E65A9C49-83A5-4985-9BD4-2ECC617AE7CC}" type="datetimeFigureOut">
              <a:rPr lang="en-US" smtClean="0"/>
              <a:t>5/18/2026</a:t>
            </a:fld>
            <a:endParaRPr lang="en-US"/>
          </a:p>
        </p:txBody>
      </p:sp>
      <p:sp>
        <p:nvSpPr>
          <p:cNvPr id="6" name="Footer Placeholder 5">
            <a:extLst>
              <a:ext uri="{FF2B5EF4-FFF2-40B4-BE49-F238E27FC236}">
                <a16:creationId xmlns:a16="http://schemas.microsoft.com/office/drawing/2014/main" id="{8D288042-0E36-AAE8-070F-3646C4BCFD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5B3B82-7DAE-FC8B-C7EB-28C36C9CB303}"/>
              </a:ext>
            </a:extLst>
          </p:cNvPr>
          <p:cNvSpPr>
            <a:spLocks noGrp="1"/>
          </p:cNvSpPr>
          <p:nvPr>
            <p:ph type="sldNum" sz="quarter" idx="12"/>
          </p:nvPr>
        </p:nvSpPr>
        <p:spPr/>
        <p:txBody>
          <a:bodyPr/>
          <a:lstStyle/>
          <a:p>
            <a:fld id="{DF228918-B481-431C-A9CC-EF51D9E2D8BE}" type="slidenum">
              <a:rPr lang="en-US" smtClean="0"/>
              <a:t>‹#›</a:t>
            </a:fld>
            <a:endParaRPr lang="en-US"/>
          </a:p>
        </p:txBody>
      </p:sp>
    </p:spTree>
    <p:extLst>
      <p:ext uri="{BB962C8B-B14F-4D97-AF65-F5344CB8AC3E}">
        <p14:creationId xmlns:p14="http://schemas.microsoft.com/office/powerpoint/2010/main" val="196796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9AF23B-971F-C05A-E697-D72406B119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A957A0-95C4-8A28-D88B-E997411B9E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399A86-C3E1-7671-6BA4-047FAAF47E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5A9C49-83A5-4985-9BD4-2ECC617AE7CC}" type="datetimeFigureOut">
              <a:rPr lang="en-US" smtClean="0"/>
              <a:t>5/18/2026</a:t>
            </a:fld>
            <a:endParaRPr lang="en-US"/>
          </a:p>
        </p:txBody>
      </p:sp>
      <p:sp>
        <p:nvSpPr>
          <p:cNvPr id="5" name="Footer Placeholder 4">
            <a:extLst>
              <a:ext uri="{FF2B5EF4-FFF2-40B4-BE49-F238E27FC236}">
                <a16:creationId xmlns:a16="http://schemas.microsoft.com/office/drawing/2014/main" id="{FD923A88-9BB7-0ED5-F4D2-6A43F64643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AB2BC3-1E38-DFBE-CAEC-C0DF0E2428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28918-B481-431C-A9CC-EF51D9E2D8BE}" type="slidenum">
              <a:rPr lang="en-US" smtClean="0"/>
              <a:t>‹#›</a:t>
            </a:fld>
            <a:endParaRPr lang="en-US"/>
          </a:p>
        </p:txBody>
      </p:sp>
    </p:spTree>
    <p:extLst>
      <p:ext uri="{BB962C8B-B14F-4D97-AF65-F5344CB8AC3E}">
        <p14:creationId xmlns:p14="http://schemas.microsoft.com/office/powerpoint/2010/main" val="1888247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72D21-6A58-F846-BE3A-7AB4F234EC2E}"/>
              </a:ext>
            </a:extLst>
          </p:cNvPr>
          <p:cNvSpPr>
            <a:spLocks noGrp="1"/>
          </p:cNvSpPr>
          <p:nvPr>
            <p:ph type="ctrTitle"/>
          </p:nvPr>
        </p:nvSpPr>
        <p:spPr>
          <a:xfrm>
            <a:off x="1828800" y="393700"/>
            <a:ext cx="8750300" cy="1452563"/>
          </a:xfrm>
        </p:spPr>
        <p:txBody>
          <a:bodyPr>
            <a:normAutofit/>
          </a:bodyPr>
          <a:lstStyle/>
          <a:p>
            <a:r>
              <a:rPr lang="en-US" sz="2000" b="1"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THE TORT OF DEFAMATION, SEDITION AND OTHER TORTS IN RELATION TO MEDIA REPORTING</a:t>
            </a:r>
            <a:r>
              <a:rPr lang="en-US" sz="2000" dirty="0">
                <a:effectLst>
                  <a:outerShdw blurRad="38100" dist="19050" dir="2700000" algn="tl">
                    <a:schemeClr val="dk1">
                      <a:alpha val="40000"/>
                    </a:schemeClr>
                  </a:outerShdw>
                </a:effectLst>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FBC4DFF-4E3A-029B-21E5-4FA73E174904}"/>
              </a:ext>
            </a:extLst>
          </p:cNvPr>
          <p:cNvSpPr>
            <a:spLocks noGrp="1"/>
          </p:cNvSpPr>
          <p:nvPr>
            <p:ph type="subTitle" idx="1"/>
          </p:nvPr>
        </p:nvSpPr>
        <p:spPr>
          <a:xfrm>
            <a:off x="0" y="2209800"/>
            <a:ext cx="13766800" cy="4737100"/>
          </a:xfrm>
        </p:spPr>
        <p:txBody>
          <a:bodyPr/>
          <a:lstStyle/>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Meaning of defamation</a:t>
            </a:r>
          </a:p>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Types of defamation </a:t>
            </a:r>
          </a:p>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Elements of defamation </a:t>
            </a:r>
          </a:p>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defenses against defamation</a:t>
            </a:r>
          </a:p>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Remedies for defamation</a:t>
            </a:r>
          </a:p>
          <a:p>
            <a:pPr marL="342900" lvl="0" indent="-342900" algn="l">
              <a:buFont typeface="Wingdings" panose="05000000000000000000" pitchFamily="2" charset="2"/>
              <a:buChar char="§"/>
            </a:pPr>
            <a:r>
              <a:rPr lang="en-US" sz="2000" b="1" dirty="0">
                <a:latin typeface="Times New Roman" panose="02020603050405020304" pitchFamily="18" charset="0"/>
                <a:cs typeface="Times New Roman" panose="02020603050405020304" pitchFamily="18" charset="0"/>
              </a:rPr>
              <a:t>describing sedition</a:t>
            </a:r>
          </a:p>
          <a:p>
            <a:endParaRPr lang="en-US" dirty="0"/>
          </a:p>
        </p:txBody>
      </p:sp>
    </p:spTree>
    <p:extLst>
      <p:ext uri="{BB962C8B-B14F-4D97-AF65-F5344CB8AC3E}">
        <p14:creationId xmlns:p14="http://schemas.microsoft.com/office/powerpoint/2010/main" val="3807893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21AAF4-9261-0AEA-F535-ED01B9B86893}"/>
              </a:ext>
            </a:extLst>
          </p:cNvPr>
          <p:cNvSpPr>
            <a:spLocks noGrp="1"/>
          </p:cNvSpPr>
          <p:nvPr>
            <p:ph idx="1"/>
          </p:nvPr>
        </p:nvSpPr>
        <p:spPr>
          <a:xfrm>
            <a:off x="114300" y="187324"/>
            <a:ext cx="11582400" cy="5921375"/>
          </a:xfrm>
        </p:spPr>
        <p:txBody>
          <a:bodyPr>
            <a:normAutofit/>
          </a:bodyPr>
          <a:lstStyle/>
          <a:p>
            <a:pPr marL="0" indent="0">
              <a:buNone/>
            </a:pPr>
            <a:r>
              <a:rPr lang="en-US" sz="2000" b="1" dirty="0">
                <a:latin typeface="Times New Roman" panose="02020603050405020304" pitchFamily="18" charset="0"/>
                <a:cs typeface="Times New Roman" panose="02020603050405020304" pitchFamily="18" charset="0"/>
              </a:rPr>
              <a:t>MEANING OF DIFFERENT VOCABULARIES</a:t>
            </a:r>
            <a:endParaRPr lang="en-US" sz="20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Rebellion-</a:t>
            </a:r>
            <a:r>
              <a:rPr lang="en-US" sz="1600" dirty="0">
                <a:latin typeface="Times New Roman" panose="02020603050405020304" pitchFamily="18" charset="0"/>
                <a:cs typeface="Times New Roman" panose="02020603050405020304" pitchFamily="18" charset="0"/>
              </a:rPr>
              <a:t> means an open, organized resistance against authority, control, or established government. It usually involves a group of people refusing to obey laws or orders, and sometimes using force to challenge those in power.</a:t>
            </a:r>
          </a:p>
          <a:p>
            <a:pPr marL="0" indent="0">
              <a:buNone/>
            </a:pPr>
            <a:r>
              <a:rPr lang="en-US" sz="1600" b="1" dirty="0">
                <a:latin typeface="Times New Roman" panose="02020603050405020304" pitchFamily="18" charset="0"/>
                <a:cs typeface="Times New Roman" panose="02020603050405020304" pitchFamily="18" charset="0"/>
              </a:rPr>
              <a:t>Espionage</a:t>
            </a:r>
            <a:r>
              <a:rPr lang="en-US" sz="1600" dirty="0">
                <a:latin typeface="Times New Roman" panose="02020603050405020304" pitchFamily="18" charset="0"/>
                <a:cs typeface="Times New Roman" panose="02020603050405020304" pitchFamily="18" charset="0"/>
              </a:rPr>
              <a:t> -means the practice of secretly gathering information, especially political, military, or economic, without permission—usually for the benefit of another state, organization, or group. In simple terms, it is </a:t>
            </a:r>
            <a:r>
              <a:rPr lang="en-US" sz="1600" b="1" dirty="0">
                <a:latin typeface="Times New Roman" panose="02020603050405020304" pitchFamily="18" charset="0"/>
                <a:cs typeface="Times New Roman" panose="02020603050405020304" pitchFamily="18" charset="0"/>
              </a:rPr>
              <a:t>spying.</a:t>
            </a:r>
            <a:endParaRPr lang="en-US" sz="16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Preventing government functions</a:t>
            </a:r>
            <a:r>
              <a:rPr lang="en-US" sz="1600" dirty="0">
                <a:latin typeface="Times New Roman" panose="02020603050405020304" pitchFamily="18" charset="0"/>
                <a:cs typeface="Times New Roman" panose="02020603050405020304" pitchFamily="18" charset="0"/>
              </a:rPr>
              <a:t>- means deliberately stopping or obstructing the normal operations of a government or its institutions. In law and politics, it refers to actions that interfere with how the state carries out its duties to maintain order, deliver services, and enforce laws.</a:t>
            </a:r>
          </a:p>
          <a:p>
            <a:pPr marL="0" indent="0">
              <a:buNone/>
            </a:pPr>
            <a:r>
              <a:rPr lang="en-US" sz="1600" b="1" dirty="0">
                <a:latin typeface="Times New Roman" panose="02020603050405020304" pitchFamily="18" charset="0"/>
                <a:cs typeface="Times New Roman" panose="02020603050405020304" pitchFamily="18" charset="0"/>
              </a:rPr>
              <a:t>Criminal law-</a:t>
            </a:r>
            <a:r>
              <a:rPr lang="en-US" sz="1600" dirty="0">
                <a:latin typeface="Times New Roman" panose="02020603050405020304" pitchFamily="18" charset="0"/>
                <a:cs typeface="Times New Roman" panose="02020603050405020304" pitchFamily="18" charset="0"/>
              </a:rPr>
              <a:t> Deals with offenses against the state or society as a whole. Parts involved is the government(prosecution) vs the accused person, its purpose is to punish wrongdoing and protect public order, the outcomes are Penalties such as imprisonment, fines, probation, or community service, examples of crimes are theft, assault, Mudder corruption, sedition, treason. </a:t>
            </a:r>
          </a:p>
          <a:p>
            <a:pPr marL="0" indent="0">
              <a:buNone/>
            </a:pPr>
            <a:r>
              <a:rPr lang="en-US" sz="1600" b="1" dirty="0">
                <a:latin typeface="Times New Roman" panose="02020603050405020304" pitchFamily="18" charset="0"/>
                <a:cs typeface="Times New Roman" panose="02020603050405020304" pitchFamily="18" charset="0"/>
              </a:rPr>
              <a:t>Civil law-</a:t>
            </a:r>
            <a:r>
              <a:rPr lang="en-US" sz="1600" dirty="0">
                <a:latin typeface="Times New Roman" panose="02020603050405020304" pitchFamily="18" charset="0"/>
                <a:cs typeface="Times New Roman" panose="02020603050405020304" pitchFamily="18" charset="0"/>
              </a:rPr>
              <a:t> Deals with disputes between individuals, organizations, or entities. Parties involved are Plaintiff (the one bringing the case) vs. Defendant. Its purpose is resolving disputes and provide compensation or remedies. The outcomes are Remedies such as damages (money), injunctions, or specific performance Examples of civil wrongs are Breach of contract, defamation, property disputes, family law matters.</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1600" dirty="0">
                <a:solidFill>
                  <a:schemeClr val="accent2"/>
                </a:solidFill>
                <a:latin typeface="Times New Roman" panose="02020603050405020304" pitchFamily="18" charset="0"/>
                <a:cs typeface="Times New Roman" panose="02020603050405020304" pitchFamily="18" charset="0"/>
              </a:rPr>
              <a:t>The End </a:t>
            </a:r>
          </a:p>
          <a:p>
            <a:pPr marL="0" indent="0">
              <a:buNone/>
            </a:pPr>
            <a:r>
              <a:rPr lang="en-US" sz="1600" dirty="0">
                <a:solidFill>
                  <a:schemeClr val="accent2"/>
                </a:solidFill>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93135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AE7B1-2983-E91D-3F61-FFAA6077A656}"/>
              </a:ext>
            </a:extLst>
          </p:cNvPr>
          <p:cNvSpPr>
            <a:spLocks noGrp="1"/>
          </p:cNvSpPr>
          <p:nvPr>
            <p:ph type="title"/>
          </p:nvPr>
        </p:nvSpPr>
        <p:spPr/>
        <p:txBody>
          <a:bodyPr/>
          <a:lstStyle/>
          <a:p>
            <a:r>
              <a:rPr lang="en-US" sz="2000" b="1" dirty="0">
                <a:latin typeface="Times New Roman" panose="02020603050405020304" pitchFamily="18" charset="0"/>
                <a:cs typeface="Times New Roman" panose="02020603050405020304" pitchFamily="18" charset="0"/>
              </a:rPr>
              <a:t>Meaning of defamation</a:t>
            </a: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0D3CB9F-8EF6-D39D-6FC8-E8A7A482D170}"/>
              </a:ext>
            </a:extLst>
          </p:cNvPr>
          <p:cNvSpPr>
            <a:spLocks noGrp="1"/>
          </p:cNvSpPr>
          <p:nvPr>
            <p:ph idx="1"/>
          </p:nvPr>
        </p:nvSpPr>
        <p:spPr>
          <a:xfrm>
            <a:off x="127000" y="1027906"/>
            <a:ext cx="12065000" cy="5741194"/>
          </a:xfrm>
        </p:spPr>
        <p:txBody>
          <a:bodyPr>
            <a:normAutofit/>
          </a:bodyPr>
          <a:lstStyle/>
          <a:p>
            <a:pPr marL="0" indent="0">
              <a:buNone/>
            </a:pPr>
            <a:r>
              <a:rPr lang="en-US" sz="1600" b="1" dirty="0">
                <a:latin typeface="Times New Roman" panose="02020603050405020304" pitchFamily="18" charset="0"/>
                <a:cs typeface="Times New Roman" panose="02020603050405020304" pitchFamily="18" charset="0"/>
              </a:rPr>
              <a:t>Defamation</a:t>
            </a:r>
            <a:r>
              <a:rPr lang="en-US" sz="1600" dirty="0">
                <a:latin typeface="Times New Roman" panose="02020603050405020304" pitchFamily="18" charset="0"/>
                <a:cs typeface="Times New Roman" panose="02020603050405020304" pitchFamily="18" charset="0"/>
              </a:rPr>
              <a:t> Refers to the publication of false information which can cause damage or injury to one’s reputation .is injury to the reputation of a person .</a:t>
            </a:r>
            <a:r>
              <a:rPr lang="en-US" sz="1600" b="1" i="1" dirty="0">
                <a:latin typeface="Times New Roman" panose="02020603050405020304" pitchFamily="18" charset="0"/>
                <a:cs typeface="Times New Roman" panose="02020603050405020304" pitchFamily="18" charset="0"/>
              </a:rPr>
              <a:t>A man’s reputation is his property, and if possible, more valuable than other property (Bangia:2002</a:t>
            </a:r>
            <a:r>
              <a:rPr lang="en-US" sz="1600" b="1" dirty="0">
                <a:latin typeface="Times New Roman" panose="02020603050405020304" pitchFamily="18" charset="0"/>
                <a:cs typeface="Times New Roman" panose="02020603050405020304" pitchFamily="18" charset="0"/>
              </a:rPr>
              <a:t>).OR</a:t>
            </a:r>
            <a:endParaRPr lang="en-US" sz="16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Defamation</a:t>
            </a:r>
            <a:r>
              <a:rPr lang="en-US" sz="1600" dirty="0">
                <a:latin typeface="Times New Roman" panose="02020603050405020304" pitchFamily="18" charset="0"/>
                <a:cs typeface="Times New Roman" panose="02020603050405020304" pitchFamily="18" charset="0"/>
              </a:rPr>
              <a:t> also is defined as the act of damaging a person’s reputation by making untrue statements.is injury to the reputation of a person. Is the act of communicating false statements about a person that injure the reputation of that person .</a:t>
            </a:r>
          </a:p>
          <a:p>
            <a:pPr marL="0" indent="0">
              <a:buNone/>
            </a:pPr>
            <a:r>
              <a:rPr lang="en-US" sz="1600" b="1" dirty="0">
                <a:latin typeface="Times New Roman" panose="02020603050405020304" pitchFamily="18" charset="0"/>
                <a:cs typeface="Times New Roman" panose="02020603050405020304" pitchFamily="18" charset="0"/>
              </a:rPr>
              <a:t>Defamation </a:t>
            </a:r>
            <a:r>
              <a:rPr lang="en-US" sz="1600" dirty="0">
                <a:latin typeface="Times New Roman" panose="02020603050405020304" pitchFamily="18" charset="0"/>
                <a:cs typeface="Times New Roman" panose="02020603050405020304" pitchFamily="18" charset="0"/>
              </a:rPr>
              <a:t>is a legal term that refers to any statement made by a person, whether verbal or printed, that causes harm to another person’s reputation or character.</a:t>
            </a:r>
          </a:p>
          <a:p>
            <a:pPr marL="0" indent="0">
              <a:buNone/>
            </a:pPr>
            <a:r>
              <a:rPr lang="en-US" dirty="0"/>
              <a:t> </a:t>
            </a:r>
            <a:r>
              <a:rPr lang="en-US" sz="1600" dirty="0">
                <a:latin typeface="Times New Roman" panose="02020603050405020304" pitchFamily="18" charset="0"/>
                <a:cs typeface="Times New Roman" panose="02020603050405020304" pitchFamily="18" charset="0"/>
              </a:rPr>
              <a:t>A more specific legal document that addresses the tort of defamation in Tanzania is the Media </a:t>
            </a:r>
            <a:r>
              <a:rPr lang="en-US" sz="1600" i="1" dirty="0">
                <a:latin typeface="Times New Roman" panose="02020603050405020304" pitchFamily="18" charset="0"/>
                <a:cs typeface="Times New Roman" panose="02020603050405020304" pitchFamily="18" charset="0"/>
              </a:rPr>
              <a:t>Service Act No.12 of 2016.part V </a:t>
            </a:r>
            <a:r>
              <a:rPr lang="en-US" sz="1600" dirty="0">
                <a:latin typeface="Times New Roman" panose="02020603050405020304" pitchFamily="18" charset="0"/>
                <a:cs typeface="Times New Roman" panose="02020603050405020304" pitchFamily="18" charset="0"/>
              </a:rPr>
              <a:t>of this law contains </a:t>
            </a:r>
            <a:r>
              <a:rPr lang="en-US" sz="1600" b="1" i="1" dirty="0">
                <a:latin typeface="Times New Roman" panose="02020603050405020304" pitchFamily="18" charset="0"/>
                <a:cs typeface="Times New Roman" panose="02020603050405020304" pitchFamily="18" charset="0"/>
              </a:rPr>
              <a:t>Section 35 to 41</a:t>
            </a:r>
            <a:r>
              <a:rPr lang="en-US" sz="1600" dirty="0">
                <a:latin typeface="Times New Roman" panose="02020603050405020304" pitchFamily="18" charset="0"/>
                <a:cs typeface="Times New Roman" panose="02020603050405020304" pitchFamily="18" charset="0"/>
              </a:rPr>
              <a:t> where the tort of defamation has been provided in detail.</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939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D8397-9B1D-103A-A320-51F5B8B7610B}"/>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TYPES OF DEFAMATION </a:t>
            </a:r>
            <a:br>
              <a:rPr lang="en-US" b="1"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The two main types of defamation are libel (written defamation) and slander (spoken defamation), both of which can harm a person's reputation.</a:t>
            </a:r>
            <a:br>
              <a:rPr lang="en-US" sz="2200" dirty="0">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902955B-B4E6-47D8-1A71-979324A0BEF4}"/>
              </a:ext>
            </a:extLst>
          </p:cNvPr>
          <p:cNvSpPr>
            <a:spLocks noGrp="1"/>
          </p:cNvSpPr>
          <p:nvPr>
            <p:ph idx="1"/>
          </p:nvPr>
        </p:nvSpPr>
        <p:spPr>
          <a:xfrm>
            <a:off x="215900" y="1854200"/>
            <a:ext cx="11379200" cy="4394199"/>
          </a:xfrm>
        </p:spPr>
        <p:txBody>
          <a:bodyPr/>
          <a:lstStyle/>
          <a:p>
            <a:pPr marL="457200" indent="-457200">
              <a:buFont typeface="+mj-lt"/>
              <a:buAutoNum type="arabicPeriod"/>
            </a:pPr>
            <a:r>
              <a:rPr lang="en-US" sz="2000" b="1" dirty="0">
                <a:latin typeface="Times New Roman" panose="02020603050405020304" pitchFamily="18" charset="0"/>
                <a:cs typeface="Times New Roman" panose="02020603050405020304" pitchFamily="18" charset="0"/>
              </a:rPr>
              <a:t>Libel</a:t>
            </a:r>
            <a:endParaRPr lang="en-US" sz="2000" dirty="0">
              <a:latin typeface="Times New Roman" panose="02020603050405020304" pitchFamily="18" charset="0"/>
              <a:cs typeface="Times New Roman" panose="02020603050405020304" pitchFamily="18" charset="0"/>
            </a:endParaRPr>
          </a:p>
          <a:p>
            <a:pPr marL="0" lvl="0" indent="0">
              <a:buNone/>
            </a:pPr>
            <a:r>
              <a:rPr lang="en-US" sz="1600" b="1" dirty="0">
                <a:latin typeface="Times New Roman" panose="02020603050405020304" pitchFamily="18" charset="0"/>
                <a:cs typeface="Times New Roman" panose="02020603050405020304" pitchFamily="18" charset="0"/>
              </a:rPr>
              <a:t>Definition</a:t>
            </a:r>
            <a:r>
              <a:rPr lang="en-US" sz="1600" dirty="0">
                <a:latin typeface="Times New Roman" panose="02020603050405020304" pitchFamily="18" charset="0"/>
                <a:cs typeface="Times New Roman" panose="02020603050405020304" pitchFamily="18" charset="0"/>
              </a:rPr>
              <a:t>: Libel refers to false statements that are made in a permanent medium, such as written words, images, or digital content. This includes statements made in newspapers, books, online articles, social media posts, and more.</a:t>
            </a:r>
          </a:p>
          <a:p>
            <a:pPr marL="0" lvl="0" indent="0">
              <a:buNone/>
            </a:pPr>
            <a:r>
              <a:rPr lang="en-US" sz="1600" b="1" dirty="0">
                <a:latin typeface="Times New Roman" panose="02020603050405020304" pitchFamily="18" charset="0"/>
                <a:cs typeface="Times New Roman" panose="02020603050405020304" pitchFamily="18" charset="0"/>
              </a:rPr>
              <a:t>Examples:</a:t>
            </a:r>
            <a:r>
              <a:rPr lang="en-US" sz="1600" dirty="0">
                <a:latin typeface="Times New Roman" panose="02020603050405020304" pitchFamily="18" charset="0"/>
                <a:cs typeface="Times New Roman" panose="02020603050405020304" pitchFamily="18" charset="0"/>
              </a:rPr>
              <a:t> A false article published in a magazine claiming someone committed a crime, or a defamatory post on social media that spreads false information about an individual or organization.</a:t>
            </a:r>
          </a:p>
          <a:p>
            <a:pPr marL="0" lv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2. Slander</a:t>
            </a:r>
            <a:endParaRPr lang="en-US" sz="20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Definition</a:t>
            </a:r>
            <a:r>
              <a:rPr lang="en-US" sz="1600" dirty="0">
                <a:latin typeface="Times New Roman" panose="02020603050405020304" pitchFamily="18" charset="0"/>
                <a:cs typeface="Times New Roman" panose="02020603050405020304" pitchFamily="18" charset="0"/>
              </a:rPr>
              <a:t>: Slander involves false statements that are spoken and heard. Unlike libel, slander is typically considered less harmful because spoken words are often not recorded and can fade from memory more quickly.</a:t>
            </a:r>
          </a:p>
          <a:p>
            <a:pPr marL="0" indent="0">
              <a:buNone/>
            </a:pPr>
            <a:r>
              <a:rPr lang="en-US" sz="1600" b="1" dirty="0">
                <a:latin typeface="Times New Roman" panose="02020603050405020304" pitchFamily="18" charset="0"/>
                <a:cs typeface="Times New Roman" panose="02020603050405020304" pitchFamily="18" charset="0"/>
              </a:rPr>
              <a:t>Examples:</a:t>
            </a:r>
            <a:r>
              <a:rPr lang="en-US" sz="1600" dirty="0">
                <a:latin typeface="Times New Roman" panose="02020603050405020304" pitchFamily="18" charset="0"/>
                <a:cs typeface="Times New Roman" panose="02020603050405020304" pitchFamily="18" charset="0"/>
              </a:rPr>
              <a:t> Making false claims about someone’s character during a conversation.</a:t>
            </a:r>
          </a:p>
          <a:p>
            <a:pPr marL="0" indent="0">
              <a:buNone/>
            </a:pPr>
            <a:endParaRPr lang="en-US" dirty="0"/>
          </a:p>
        </p:txBody>
      </p:sp>
    </p:spTree>
    <p:extLst>
      <p:ext uri="{BB962C8B-B14F-4D97-AF65-F5344CB8AC3E}">
        <p14:creationId xmlns:p14="http://schemas.microsoft.com/office/powerpoint/2010/main" val="1904397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70B2E-2D4E-BAF9-6C5E-A4E130788B8E}"/>
              </a:ext>
            </a:extLst>
          </p:cNvPr>
          <p:cNvSpPr>
            <a:spLocks noGrp="1"/>
          </p:cNvSpPr>
          <p:nvPr>
            <p:ph type="title"/>
          </p:nvPr>
        </p:nvSpPr>
        <p:spPr/>
        <p:txBody>
          <a:bodyPr/>
          <a:lstStyle/>
          <a:p>
            <a:r>
              <a:rPr lang="en-US" sz="2000" b="1" dirty="0">
                <a:latin typeface="Times New Roman" panose="02020603050405020304" pitchFamily="18" charset="0"/>
                <a:cs typeface="Times New Roman" panose="02020603050405020304" pitchFamily="18" charset="0"/>
              </a:rPr>
              <a:t>ELEMENTS OF DEFAMATION </a:t>
            </a: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D4B0E83-C4D7-9FD0-7611-E15D07C4EC4F}"/>
              </a:ext>
            </a:extLst>
          </p:cNvPr>
          <p:cNvSpPr>
            <a:spLocks noGrp="1"/>
          </p:cNvSpPr>
          <p:nvPr>
            <p:ph idx="1"/>
          </p:nvPr>
        </p:nvSpPr>
        <p:spPr>
          <a:xfrm>
            <a:off x="254000" y="1253331"/>
            <a:ext cx="11785600" cy="5239544"/>
          </a:xfrm>
        </p:spPr>
        <p:txBody>
          <a:bodyPr>
            <a:normAutofit/>
          </a:bodyPr>
          <a:lstStyle/>
          <a:p>
            <a:pPr marL="514350" lvl="0" indent="-514350">
              <a:buFont typeface="+mj-lt"/>
              <a:buAutoNum type="arabicPeriod"/>
            </a:pPr>
            <a:r>
              <a:rPr lang="en-US" sz="2000" b="1" dirty="0">
                <a:latin typeface="Times New Roman" panose="02020603050405020304" pitchFamily="18" charset="0"/>
                <a:cs typeface="Times New Roman" panose="02020603050405020304" pitchFamily="18" charset="0"/>
              </a:rPr>
              <a:t>False Statement</a:t>
            </a:r>
            <a:r>
              <a:rPr lang="en-US" b="1" dirty="0"/>
              <a:t> </a:t>
            </a:r>
            <a:endParaRPr lang="en-US" dirty="0"/>
          </a:p>
          <a:p>
            <a:pPr marL="0" indent="0">
              <a:buNone/>
            </a:pPr>
            <a:r>
              <a:rPr lang="en-US" sz="1600" dirty="0">
                <a:latin typeface="Times New Roman" panose="02020603050405020304" pitchFamily="18" charset="0"/>
                <a:cs typeface="Times New Roman" panose="02020603050405020304" pitchFamily="18" charset="0"/>
              </a:rPr>
              <a:t>The first element of defamation is that a false statement must be made. And we say true statement cannot be considered as a defamatory, regales of how damaging they may be to someone’s reputation.</a:t>
            </a:r>
          </a:p>
          <a:p>
            <a:pPr marL="0" lvl="0" indent="0">
              <a:buNone/>
            </a:pPr>
            <a:r>
              <a:rPr lang="en-US" sz="2000" b="1" dirty="0">
                <a:latin typeface="Times New Roman" panose="02020603050405020304" pitchFamily="18" charset="0"/>
                <a:cs typeface="Times New Roman" panose="02020603050405020304" pitchFamily="18" charset="0"/>
              </a:rPr>
              <a:t>2. The statement should be specific to a person</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The statement must clearly identify the person or entity being defamed. this does not necessarily require the use of the person’s name; it can be through context that makes it clear who is being referred to. if the statement does not identify the subject, it may not meet the criteria for defamation.</a:t>
            </a:r>
          </a:p>
          <a:p>
            <a:pPr marL="0" lvl="0" indent="0">
              <a:buNone/>
            </a:pPr>
            <a:r>
              <a:rPr lang="en-US" sz="2000" b="1" dirty="0">
                <a:latin typeface="Times New Roman" panose="02020603050405020304" pitchFamily="18" charset="0"/>
                <a:cs typeface="Times New Roman" panose="02020603050405020304" pitchFamily="18" charset="0"/>
              </a:rPr>
              <a:t>3. The statement should be factual in nature </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Means it must assert something that can be proven true or false. Opinions, value judgments, or subjective impressions are generally protected speech, but false factual claims that harm someone’s reputation can be legally actionable. example factual statement </a:t>
            </a:r>
            <a:r>
              <a:rPr lang="en-US" sz="1600" b="1" i="1" dirty="0">
                <a:latin typeface="Times New Roman" panose="02020603050405020304" pitchFamily="18" charset="0"/>
                <a:cs typeface="Times New Roman" panose="02020603050405020304" pitchFamily="18" charset="0"/>
              </a:rPr>
              <a:t>“John stole money from the company.”</a:t>
            </a:r>
            <a:r>
              <a:rPr lang="en-US" sz="1600" i="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Opinion statement</a:t>
            </a:r>
            <a:r>
              <a:rPr lang="en-US" sz="1600" i="1" dirty="0">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“I think John is dishonest.”</a:t>
            </a:r>
            <a:endParaRPr lang="en-US" sz="1600" dirty="0">
              <a:latin typeface="Times New Roman" panose="02020603050405020304" pitchFamily="18" charset="0"/>
              <a:cs typeface="Times New Roman" panose="02020603050405020304" pitchFamily="18" charset="0"/>
            </a:endParaRPr>
          </a:p>
          <a:p>
            <a:pPr marL="0" lvl="0" indent="0">
              <a:buNone/>
            </a:pPr>
            <a:r>
              <a:rPr lang="en-US" sz="2200" b="1" dirty="0">
                <a:latin typeface="Times New Roman" panose="02020603050405020304" pitchFamily="18" charset="0"/>
                <a:cs typeface="Times New Roman" panose="02020603050405020304" pitchFamily="18" charset="0"/>
              </a:rPr>
              <a:t>4. </a:t>
            </a:r>
            <a:r>
              <a:rPr lang="en-US" sz="2000" b="1" dirty="0">
                <a:latin typeface="Times New Roman" panose="02020603050405020304" pitchFamily="18" charset="0"/>
                <a:cs typeface="Times New Roman" panose="02020603050405020304" pitchFamily="18" charset="0"/>
              </a:rPr>
              <a:t>The statement should be defamatory </a:t>
            </a:r>
            <a:endParaRPr lang="en-US" sz="20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In defamation law, when we say “the statement should be defamatory”, we mean that the statement must have the capacity to injure someone’s reputation in the eyes of reasonable members of society. It’s not enough that the statement is false or unpleasant — it must actually lower the person’s standing or respect, in their community.</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543801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7ED860-90DC-9B1F-6552-4A7C13D34584}"/>
              </a:ext>
            </a:extLst>
          </p:cNvPr>
          <p:cNvSpPr>
            <a:spLocks noGrp="1"/>
          </p:cNvSpPr>
          <p:nvPr>
            <p:ph idx="1"/>
          </p:nvPr>
        </p:nvSpPr>
        <p:spPr>
          <a:xfrm>
            <a:off x="317500" y="187324"/>
            <a:ext cx="11531600" cy="6188076"/>
          </a:xfrm>
        </p:spPr>
        <p:txBody>
          <a:bodyPr>
            <a:normAutofit fontScale="92500" lnSpcReduction="20000"/>
          </a:bodyPr>
          <a:lstStyle/>
          <a:p>
            <a:pPr marL="0" indent="0">
              <a:buNone/>
            </a:pPr>
            <a:r>
              <a:rPr lang="en-US" sz="1700" dirty="0">
                <a:latin typeface="Times New Roman" panose="02020603050405020304" pitchFamily="18" charset="0"/>
                <a:cs typeface="Times New Roman" panose="02020603050405020304" pitchFamily="18" charset="0"/>
              </a:rPr>
              <a:t>Cont…</a:t>
            </a:r>
          </a:p>
          <a:p>
            <a:pPr marL="0" lvl="0" indent="0">
              <a:buNone/>
            </a:pPr>
            <a:r>
              <a:rPr lang="en-US" sz="1700" b="1" dirty="0">
                <a:latin typeface="Times New Roman" panose="02020603050405020304" pitchFamily="18" charset="0"/>
                <a:cs typeface="Times New Roman" panose="02020603050405020304" pitchFamily="18" charset="0"/>
              </a:rPr>
              <a:t>5. Publication </a:t>
            </a:r>
            <a:endParaRPr lang="en-US" sz="17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The false statement must be communicated to third party. this means that the statement must be shared with someone other than the person being defamed. this can occur through various means, including spoken worlds (slander) or written forms (libel). if the statement is made but not communicated to anyone else, it cannot be considered defamation.</a:t>
            </a:r>
          </a:p>
          <a:p>
            <a:pPr marL="0" indent="0">
              <a:buNone/>
            </a:pPr>
            <a:r>
              <a:rPr lang="en-US" sz="1700" dirty="0">
                <a:latin typeface="Times New Roman" panose="02020603050405020304" pitchFamily="18" charset="0"/>
                <a:cs typeface="Times New Roman" panose="02020603050405020304" pitchFamily="18" charset="0"/>
              </a:rPr>
              <a:t>The case of </a:t>
            </a:r>
            <a:r>
              <a:rPr lang="en-US" sz="1700" b="1" i="1" dirty="0">
                <a:latin typeface="Times New Roman" panose="02020603050405020304" pitchFamily="18" charset="0"/>
                <a:cs typeface="Times New Roman" panose="02020603050405020304" pitchFamily="18" charset="0"/>
              </a:rPr>
              <a:t>Peter Mg’homango vs Gerson M.K Mwangwa and A.G(1988) </a:t>
            </a:r>
            <a:r>
              <a:rPr lang="en-US" sz="1700" dirty="0">
                <a:latin typeface="Times New Roman" panose="02020603050405020304" pitchFamily="18" charset="0"/>
                <a:cs typeface="Times New Roman" panose="02020603050405020304" pitchFamily="18" charset="0"/>
              </a:rPr>
              <a:t>the Court of Appeal f Tanzania ruled out that ;</a:t>
            </a:r>
          </a:p>
          <a:p>
            <a:pPr>
              <a:buFont typeface="Wingdings" panose="05000000000000000000" pitchFamily="2" charset="2"/>
              <a:buChar char="§"/>
            </a:pPr>
            <a:r>
              <a:rPr lang="en-US" sz="1700" dirty="0">
                <a:latin typeface="Times New Roman" panose="02020603050405020304" pitchFamily="18" charset="0"/>
                <a:cs typeface="Times New Roman" panose="02020603050405020304" pitchFamily="18" charset="0"/>
              </a:rPr>
              <a:t>Words can not be considered whether or not were defamatory if there was no publication </a:t>
            </a:r>
          </a:p>
          <a:p>
            <a:pPr>
              <a:buFont typeface="Wingdings" panose="05000000000000000000" pitchFamily="2" charset="2"/>
              <a:buChar char="§"/>
            </a:pPr>
            <a:r>
              <a:rPr lang="en-US" sz="1700" dirty="0">
                <a:latin typeface="Times New Roman" panose="02020603050405020304" pitchFamily="18" charset="0"/>
                <a:cs typeface="Times New Roman" panose="02020603050405020304" pitchFamily="18" charset="0"/>
              </a:rPr>
              <a:t>If the statement is not false then it is not defamatory at all</a:t>
            </a:r>
          </a:p>
          <a:p>
            <a:pPr>
              <a:buFont typeface="Wingdings" panose="05000000000000000000" pitchFamily="2" charset="2"/>
              <a:buChar char="§"/>
            </a:pPr>
            <a:r>
              <a:rPr lang="en-US" sz="1700" dirty="0">
                <a:latin typeface="Times New Roman" panose="02020603050405020304" pitchFamily="18" charset="0"/>
                <a:cs typeface="Times New Roman" panose="02020603050405020304" pitchFamily="18" charset="0"/>
              </a:rPr>
              <a:t>It is the plaintiff to prove on the balance of probability that a statement published in untrue</a:t>
            </a:r>
          </a:p>
          <a:p>
            <a:pPr>
              <a:buFont typeface="Wingdings" panose="05000000000000000000" pitchFamily="2" charset="2"/>
              <a:buChar char="§"/>
            </a:pPr>
            <a:r>
              <a:rPr lang="en-US" sz="1700" dirty="0">
                <a:latin typeface="Times New Roman" panose="02020603050405020304" pitchFamily="18" charset="0"/>
                <a:cs typeface="Times New Roman" panose="02020603050405020304" pitchFamily="18" charset="0"/>
              </a:rPr>
              <a:t>It is for the defendant to raise defences against alleged defamatory statement</a:t>
            </a:r>
          </a:p>
          <a:p>
            <a:pPr marL="0" indent="0">
              <a:buNone/>
            </a:pPr>
            <a:endParaRPr lang="en-US" sz="1700" b="1" dirty="0">
              <a:latin typeface="Times New Roman" panose="02020603050405020304" pitchFamily="18" charset="0"/>
              <a:cs typeface="Times New Roman" panose="02020603050405020304" pitchFamily="18" charset="0"/>
            </a:endParaRPr>
          </a:p>
          <a:p>
            <a:pPr marL="0" indent="0">
              <a:buNone/>
            </a:pPr>
            <a:r>
              <a:rPr lang="en-US" sz="1700" b="1" dirty="0">
                <a:latin typeface="Times New Roman" panose="02020603050405020304" pitchFamily="18" charset="0"/>
                <a:cs typeface="Times New Roman" panose="02020603050405020304" pitchFamily="18" charset="0"/>
              </a:rPr>
              <a:t>DEFENSES AGAINST DEFAMATION</a:t>
            </a:r>
          </a:p>
          <a:p>
            <a:pPr marL="457200" indent="-457200">
              <a:buFont typeface="+mj-lt"/>
              <a:buAutoNum type="arabicPeriod"/>
            </a:pPr>
            <a:r>
              <a:rPr lang="en-US" sz="1700" b="1" dirty="0">
                <a:latin typeface="Times New Roman" panose="02020603050405020304" pitchFamily="18" charset="0"/>
                <a:cs typeface="Times New Roman" panose="02020603050405020304" pitchFamily="18" charset="0"/>
              </a:rPr>
              <a:t>Truth</a:t>
            </a:r>
          </a:p>
          <a:p>
            <a:pPr marL="0" indent="0">
              <a:buNone/>
            </a:pPr>
            <a:r>
              <a:rPr lang="en-US" sz="1700" dirty="0">
                <a:latin typeface="Times New Roman" panose="02020603050405020304" pitchFamily="18" charset="0"/>
                <a:cs typeface="Times New Roman" panose="02020603050405020304" pitchFamily="18" charset="0"/>
              </a:rPr>
              <a:t>Truth is an absolute defence to defamation. if you can prove that the statement you made is true, you cannot be held liable for defamation even if the statement caused harm to someone reputation.</a:t>
            </a:r>
          </a:p>
          <a:p>
            <a:pPr marL="0" indent="0">
              <a:buNone/>
            </a:pPr>
            <a:r>
              <a:rPr lang="en-US" sz="1700" b="1" dirty="0">
                <a:latin typeface="Times New Roman" panose="02020603050405020304" pitchFamily="18" charset="0"/>
                <a:cs typeface="Times New Roman" panose="02020603050405020304" pitchFamily="18" charset="0"/>
              </a:rPr>
              <a:t>2. Fair comment or opinion </a:t>
            </a:r>
            <a:endParaRPr lang="en-US" sz="17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is a legal defence in defamation cases that protects statements of opinion on matters of public interest, provided they are based on true or privileged facts and genuinely held. It ensures freedom of expression while balancing protection of reputation. Under this we say the statement should be opinion and not fact but also should be a matter on public interest such as politics, business or arts.</a:t>
            </a:r>
          </a:p>
          <a:p>
            <a:pPr marL="0" indent="0">
              <a:buNone/>
            </a:pPr>
            <a:r>
              <a:rPr lang="en-US" sz="1700" b="1" dirty="0">
                <a:latin typeface="Times New Roman" panose="02020603050405020304" pitchFamily="18" charset="0"/>
                <a:cs typeface="Times New Roman" panose="02020603050405020304" pitchFamily="18" charset="0"/>
              </a:rPr>
              <a:t>3. Absolute privilege </a:t>
            </a:r>
            <a:endParaRPr lang="en-US" sz="17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Absolute privilege serves as a complete defence against defamation claims, protecting statements made in specific contexts, such as judicial and legislative proceedings, regardless of the speaker's intent or knowledge of the statement's truth.</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6381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6B94E4-662D-6647-97A2-9667554030F1}"/>
              </a:ext>
            </a:extLst>
          </p:cNvPr>
          <p:cNvSpPr>
            <a:spLocks noGrp="1"/>
          </p:cNvSpPr>
          <p:nvPr>
            <p:ph idx="1"/>
          </p:nvPr>
        </p:nvSpPr>
        <p:spPr>
          <a:xfrm>
            <a:off x="88900" y="169862"/>
            <a:ext cx="11798300" cy="6518275"/>
          </a:xfrm>
        </p:spPr>
        <p:txBody>
          <a:bodyPr/>
          <a:lstStyle/>
          <a:p>
            <a:pPr marL="0" indent="0">
              <a:buNone/>
            </a:pPr>
            <a:r>
              <a:rPr lang="en-US" dirty="0"/>
              <a:t>Cont…</a:t>
            </a:r>
          </a:p>
          <a:p>
            <a:pPr marL="0" indent="0">
              <a:buNone/>
            </a:pPr>
            <a:r>
              <a:rPr lang="en-US" sz="2000" b="1" dirty="0">
                <a:latin typeface="Times New Roman" panose="02020603050405020304" pitchFamily="18" charset="0"/>
                <a:cs typeface="Times New Roman" panose="02020603050405020304" pitchFamily="18" charset="0"/>
              </a:rPr>
              <a:t>4. Qualified /conditional privilege</a:t>
            </a:r>
          </a:p>
          <a:p>
            <a:pPr marL="0" indent="0">
              <a:buNone/>
            </a:pPr>
            <a:r>
              <a:rPr lang="en-US" sz="1600" dirty="0">
                <a:latin typeface="Times New Roman" panose="02020603050405020304" pitchFamily="18" charset="0"/>
                <a:cs typeface="Times New Roman" panose="02020603050405020304" pitchFamily="18" charset="0"/>
              </a:rPr>
              <a:t>Qualified (or conditional) privilege in defamation law is a defence that protects certain communications made in good faith, where the speaker has a duty to share information and the recipient has a legitimate interest in receiving it. It is “conditional” because the protection can be lost if the statement is made with malice or improper motive. There are conditions for this defense where fisty is duty to communicate, here the person making the statement must have a duty (legal moral or social) to share it.</a:t>
            </a:r>
          </a:p>
          <a:p>
            <a:pPr marL="0" indent="0">
              <a:buNone/>
            </a:pPr>
            <a:r>
              <a:rPr lang="en-US" sz="2000" b="1" dirty="0">
                <a:latin typeface="Times New Roman" panose="02020603050405020304" pitchFamily="18" charset="0"/>
                <a:cs typeface="Times New Roman" panose="02020603050405020304" pitchFamily="18" charset="0"/>
              </a:rPr>
              <a:t>5. Innocent publication   </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Innocent publication (also called innocent dissemination) is a defence in defamation law that protects people who unknowingly distribute defamatory material without negligence, such as newsagents, booksellers, librarians, or internet service providers. It applies only if they had no knowledge of the defamatory content and could not reasonably have detected it.</a:t>
            </a:r>
          </a:p>
          <a:p>
            <a:pPr marL="0" indent="0">
              <a:buNone/>
            </a:pPr>
            <a:endParaRPr lang="en-US" dirty="0"/>
          </a:p>
        </p:txBody>
      </p:sp>
    </p:spTree>
    <p:extLst>
      <p:ext uri="{BB962C8B-B14F-4D97-AF65-F5344CB8AC3E}">
        <p14:creationId xmlns:p14="http://schemas.microsoft.com/office/powerpoint/2010/main" val="591589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97AC2-10D9-C908-1565-D698D0C79EA1}"/>
              </a:ext>
            </a:extLst>
          </p:cNvPr>
          <p:cNvSpPr>
            <a:spLocks noGrp="1"/>
          </p:cNvSpPr>
          <p:nvPr>
            <p:ph type="title"/>
          </p:nvPr>
        </p:nvSpPr>
        <p:spPr/>
        <p:txBody>
          <a:bodyPr>
            <a:normAutofit fontScale="90000"/>
          </a:bodyPr>
          <a:lstStyle/>
          <a:p>
            <a:r>
              <a:rPr lang="en-US" sz="2200" b="1" dirty="0">
                <a:latin typeface="Times New Roman" panose="02020603050405020304" pitchFamily="18" charset="0"/>
                <a:cs typeface="Times New Roman" panose="02020603050405020304" pitchFamily="18" charset="0"/>
              </a:rPr>
              <a:t>REMEDIES FOR DEFAMATION</a:t>
            </a:r>
            <a:br>
              <a:rPr lang="en-US" sz="2000"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6015186-DB15-7DA9-5542-22E7A15CB949}"/>
              </a:ext>
            </a:extLst>
          </p:cNvPr>
          <p:cNvSpPr>
            <a:spLocks noGrp="1"/>
          </p:cNvSpPr>
          <p:nvPr>
            <p:ph idx="1"/>
          </p:nvPr>
        </p:nvSpPr>
        <p:spPr>
          <a:xfrm>
            <a:off x="292100" y="940593"/>
            <a:ext cx="11506200" cy="5552281"/>
          </a:xfrm>
        </p:spPr>
        <p:txBody>
          <a:bodyPr>
            <a:normAutofit/>
          </a:bodyPr>
          <a:lstStyle/>
          <a:p>
            <a:pPr marL="514350" indent="-514350">
              <a:buFont typeface="+mj-lt"/>
              <a:buAutoNum type="arabicPeriod"/>
            </a:pPr>
            <a:r>
              <a:rPr lang="en-US" sz="2100" b="1" dirty="0">
                <a:latin typeface="Times New Roman" panose="02020603050405020304" pitchFamily="18" charset="0"/>
                <a:cs typeface="Times New Roman" panose="02020603050405020304" pitchFamily="18" charset="0"/>
              </a:rPr>
              <a:t>Apology </a:t>
            </a:r>
            <a:endParaRPr lang="en-US" sz="21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A formal acknowledgment by the defendant (the person who made the defamatory statement) that the statement was false, harmful, and should not have been made, its purpose is to restore the reputation of the person defamed and reduce the damage caused.it can be into different forms Can be oral, written, or published in the same medium where the defamation occurred (e.g., newspaper, TV, social media).</a:t>
            </a:r>
          </a:p>
          <a:p>
            <a:endParaRPr lang="en-US" dirty="0"/>
          </a:p>
          <a:p>
            <a:pPr marL="0" indent="0">
              <a:buNone/>
            </a:pPr>
            <a:r>
              <a:rPr lang="en-US" sz="2400" b="1" dirty="0">
                <a:latin typeface="Times New Roman" panose="02020603050405020304" pitchFamily="18" charset="0"/>
                <a:cs typeface="Times New Roman" panose="02020603050405020304" pitchFamily="18" charset="0"/>
              </a:rPr>
              <a:t>2. Injunction </a:t>
            </a:r>
            <a:endParaRPr lang="en-US" sz="24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A defendant is ordered to Remove published materials or create material to disclaim/retract what has been published</a:t>
            </a:r>
            <a:r>
              <a:rPr lang="en-US" sz="1700" b="1" dirty="0">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rPr>
              <a:t>if published take it down, halt publication means stop distributing or repeating it any father. It prevents further harm by stopping the repetition or continuation of defamatory publications.</a:t>
            </a:r>
          </a:p>
          <a:p>
            <a:pPr marL="0" indent="0">
              <a:buNone/>
            </a:pPr>
            <a:r>
              <a:rPr lang="en-US" dirty="0"/>
              <a:t> </a:t>
            </a:r>
          </a:p>
          <a:p>
            <a:pPr marL="0" indent="0">
              <a:buNone/>
            </a:pPr>
            <a:r>
              <a:rPr lang="en-US" sz="2400" b="1" dirty="0">
                <a:latin typeface="Times New Roman" panose="02020603050405020304" pitchFamily="18" charset="0"/>
                <a:cs typeface="Times New Roman" panose="02020603050405020304" pitchFamily="18" charset="0"/>
              </a:rPr>
              <a:t>3. Damages</a:t>
            </a:r>
            <a:endParaRPr lang="en-US" sz="24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Monetary compensation ordered by a court to restore or compensate the injured party. Key aim to repair the harm caused (financial, emotional, reputational).Court order the wrongdoer to pay money to the victim</a:t>
            </a:r>
          </a:p>
          <a:p>
            <a:pPr marL="0" indent="0">
              <a:buNone/>
            </a:pPr>
            <a:endParaRPr lang="en-US" dirty="0"/>
          </a:p>
        </p:txBody>
      </p:sp>
    </p:spTree>
    <p:extLst>
      <p:ext uri="{BB962C8B-B14F-4D97-AF65-F5344CB8AC3E}">
        <p14:creationId xmlns:p14="http://schemas.microsoft.com/office/powerpoint/2010/main" val="4124758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FCABB-51A6-199C-F624-2F716E5DDBDA}"/>
              </a:ext>
            </a:extLst>
          </p:cNvPr>
          <p:cNvSpPr>
            <a:spLocks noGrp="1"/>
          </p:cNvSpPr>
          <p:nvPr>
            <p:ph type="title"/>
          </p:nvPr>
        </p:nvSpPr>
        <p:spPr/>
        <p:txBody>
          <a:bodyPr/>
          <a:lstStyle/>
          <a:p>
            <a:r>
              <a:rPr lang="en-US" sz="2000" b="1" dirty="0">
                <a:latin typeface="Times New Roman" panose="02020603050405020304" pitchFamily="18" charset="0"/>
                <a:cs typeface="Times New Roman" panose="02020603050405020304" pitchFamily="18" charset="0"/>
              </a:rPr>
              <a:t>SEDITION</a:t>
            </a: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5ED8FAE-371A-3007-65BA-DABBE6DAA177}"/>
              </a:ext>
            </a:extLst>
          </p:cNvPr>
          <p:cNvSpPr>
            <a:spLocks noGrp="1"/>
          </p:cNvSpPr>
          <p:nvPr>
            <p:ph idx="1"/>
          </p:nvPr>
        </p:nvSpPr>
        <p:spPr>
          <a:xfrm>
            <a:off x="101600" y="1027905"/>
            <a:ext cx="11976100" cy="5464969"/>
          </a:xfrm>
        </p:spPr>
        <p:txBody>
          <a:bodyPr/>
          <a:lstStyle/>
          <a:p>
            <a:pPr marL="0" indent="0">
              <a:buNone/>
            </a:pPr>
            <a:r>
              <a:rPr lang="en-US" sz="1600" dirty="0">
                <a:latin typeface="Times New Roman" panose="02020603050405020304" pitchFamily="18" charset="0"/>
                <a:cs typeface="Times New Roman" panose="02020603050405020304" pitchFamily="18" charset="0"/>
              </a:rPr>
              <a:t>Is legally defined as the act of inciting resistance against lawful authority, often through speech, writing, or behavior intended to persuade others to oppose the government. In simpler terms, it refers to conduct or expression that encourages people to rise up against established authority or disrupt public order.</a:t>
            </a:r>
          </a:p>
          <a:p>
            <a:pPr marL="0" indent="0">
              <a:buNone/>
            </a:pPr>
            <a:r>
              <a:rPr lang="en-US" sz="1600" dirty="0">
                <a:latin typeface="Times New Roman" panose="02020603050405020304" pitchFamily="18" charset="0"/>
                <a:cs typeface="Times New Roman" panose="02020603050405020304" pitchFamily="18" charset="0"/>
              </a:rPr>
              <a:t>The Penal Code of Tanzania addresses </a:t>
            </a:r>
            <a:r>
              <a:rPr lang="en-US" sz="1600" b="1" i="1" dirty="0">
                <a:latin typeface="Times New Roman" panose="02020603050405020304" pitchFamily="18" charset="0"/>
                <a:cs typeface="Times New Roman" panose="02020603050405020304" pitchFamily="18" charset="0"/>
              </a:rPr>
              <a:t>sedition</a:t>
            </a:r>
            <a:r>
              <a:rPr lang="en-US" sz="1600" dirty="0">
                <a:latin typeface="Times New Roman" panose="02020603050405020304" pitchFamily="18" charset="0"/>
                <a:cs typeface="Times New Roman" panose="02020603050405020304" pitchFamily="18" charset="0"/>
              </a:rPr>
              <a:t> in </a:t>
            </a:r>
            <a:r>
              <a:rPr lang="en-US" sz="1600" b="1" dirty="0">
                <a:latin typeface="Times New Roman" panose="02020603050405020304" pitchFamily="18" charset="0"/>
                <a:cs typeface="Times New Roman" panose="02020603050405020304" pitchFamily="18" charset="0"/>
              </a:rPr>
              <a:t>Part II – Crimes, Division I (Offences against Public Order)</a:t>
            </a:r>
            <a:r>
              <a:rPr lang="en-US" sz="1600" dirty="0">
                <a:latin typeface="Times New Roman" panose="02020603050405020304" pitchFamily="18" charset="0"/>
                <a:cs typeface="Times New Roman" panose="02020603050405020304" pitchFamily="18" charset="0"/>
              </a:rPr>
              <a:t>, specifically in </a:t>
            </a:r>
            <a:r>
              <a:rPr lang="en-US" sz="1600" b="1" dirty="0">
                <a:latin typeface="Times New Roman" panose="02020603050405020304" pitchFamily="18" charset="0"/>
                <a:cs typeface="Times New Roman" panose="02020603050405020304" pitchFamily="18" charset="0"/>
              </a:rPr>
              <a:t>Sections 52 to 59</a:t>
            </a:r>
            <a:r>
              <a:rPr lang="en-US" sz="1600" dirty="0">
                <a:latin typeface="Times New Roman" panose="02020603050405020304" pitchFamily="18" charset="0"/>
                <a:cs typeface="Times New Roman" panose="02020603050405020304" pitchFamily="18" charset="0"/>
              </a:rPr>
              <a:t>. </a:t>
            </a:r>
          </a:p>
          <a:p>
            <a:pPr marL="0" indent="0">
              <a:buNone/>
            </a:pPr>
            <a:r>
              <a:rPr lang="en-US" sz="2000" b="1" dirty="0">
                <a:latin typeface="Times New Roman" panose="02020603050405020304" pitchFamily="18" charset="0"/>
                <a:cs typeface="Times New Roman" panose="02020603050405020304" pitchFamily="18" charset="0"/>
              </a:rPr>
              <a:t>Key elements of sedition</a:t>
            </a:r>
            <a:endParaRPr lang="en-US" sz="2000" dirty="0">
              <a:latin typeface="Times New Roman" panose="02020603050405020304" pitchFamily="18" charset="0"/>
              <a:cs typeface="Times New Roman" panose="02020603050405020304" pitchFamily="18" charset="0"/>
            </a:endParaRPr>
          </a:p>
          <a:p>
            <a:pPr marL="0" indent="0">
              <a:buNone/>
            </a:pPr>
            <a:r>
              <a:rPr lang="en-US" sz="1600" b="1" dirty="0">
                <a:latin typeface="Times New Roman" panose="02020603050405020304" pitchFamily="18" charset="0"/>
                <a:cs typeface="Times New Roman" panose="02020603050405020304" pitchFamily="18" charset="0"/>
              </a:rPr>
              <a:t>The act: </a:t>
            </a:r>
            <a:r>
              <a:rPr lang="en-US" sz="1600" dirty="0">
                <a:latin typeface="Times New Roman" panose="02020603050405020304" pitchFamily="18" charset="0"/>
                <a:cs typeface="Times New Roman" panose="02020603050405020304" pitchFamily="18" charset="0"/>
              </a:rPr>
              <a:t>refers to the physical act or conduct that constitutes the offense. For sedition, this means, Speech, writing, or actions that encourage rebellion.</a:t>
            </a:r>
          </a:p>
          <a:p>
            <a:pPr marL="0" indent="0">
              <a:buNone/>
            </a:pPr>
            <a:r>
              <a:rPr lang="en-US" sz="1600" b="1" dirty="0">
                <a:latin typeface="Times New Roman" panose="02020603050405020304" pitchFamily="18" charset="0"/>
                <a:cs typeface="Times New Roman" panose="02020603050405020304" pitchFamily="18" charset="0"/>
              </a:rPr>
              <a:t>Intent: </a:t>
            </a:r>
            <a:r>
              <a:rPr lang="en-US" sz="1600" dirty="0">
                <a:latin typeface="Times New Roman" panose="02020603050405020304" pitchFamily="18" charset="0"/>
                <a:cs typeface="Times New Roman" panose="02020603050405020304" pitchFamily="18" charset="0"/>
              </a:rPr>
              <a:t>refers to the mental state of the person making the statement. It’s about why they said or published it.</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The deliberate aim to undermine or oppose lawful authority.</a:t>
            </a:r>
          </a:p>
          <a:p>
            <a:pPr marL="0" indent="0">
              <a:buNone/>
            </a:pPr>
            <a:r>
              <a:rPr lang="en-US" sz="1600" b="1" dirty="0">
                <a:latin typeface="Times New Roman" panose="02020603050405020304" pitchFamily="18" charset="0"/>
                <a:cs typeface="Times New Roman" panose="02020603050405020304" pitchFamily="18" charset="0"/>
              </a:rPr>
              <a:t>Scope:</a:t>
            </a:r>
            <a:r>
              <a:rPr lang="en-US" sz="1600" dirty="0">
                <a:latin typeface="Times New Roman" panose="02020603050405020304" pitchFamily="18" charset="0"/>
                <a:cs typeface="Times New Roman" panose="02020603050405020304" pitchFamily="18" charset="0"/>
              </a:rPr>
              <a:t> Can include protests, publications, or organized movements if they cross into incitement of insurrection.</a:t>
            </a:r>
          </a:p>
          <a:p>
            <a:pPr marL="0" indent="0">
              <a:buNone/>
            </a:pPr>
            <a:r>
              <a:rPr lang="en-US" sz="1600" b="1" dirty="0">
                <a:latin typeface="Times New Roman" panose="02020603050405020304" pitchFamily="18" charset="0"/>
                <a:cs typeface="Times New Roman" panose="02020603050405020304" pitchFamily="18" charset="0"/>
              </a:rPr>
              <a:t>Note that:</a:t>
            </a:r>
            <a:r>
              <a:rPr lang="en-US" sz="1600" dirty="0">
                <a:latin typeface="Times New Roman" panose="02020603050405020304" pitchFamily="18" charset="0"/>
                <a:cs typeface="Times New Roman" panose="02020603050405020304" pitchFamily="18" charset="0"/>
              </a:rPr>
              <a:t> there are differences between </a:t>
            </a:r>
            <a:r>
              <a:rPr lang="en-US" sz="1600" b="1" dirty="0">
                <a:latin typeface="Times New Roman" panose="02020603050405020304" pitchFamily="18" charset="0"/>
                <a:cs typeface="Times New Roman" panose="02020603050405020304" pitchFamily="18" charset="0"/>
              </a:rPr>
              <a:t>Sedition </a:t>
            </a:r>
            <a:r>
              <a:rPr lang="en-US" sz="1600" dirty="0">
                <a:latin typeface="Times New Roman" panose="02020603050405020304" pitchFamily="18" charset="0"/>
                <a:cs typeface="Times New Roman" panose="02020603050405020304" pitchFamily="18" charset="0"/>
              </a:rPr>
              <a:t>and </a:t>
            </a:r>
            <a:r>
              <a:rPr lang="en-US" sz="1600" b="1" dirty="0">
                <a:latin typeface="Times New Roman" panose="02020603050405020304" pitchFamily="18" charset="0"/>
                <a:cs typeface="Times New Roman" panose="02020603050405020304" pitchFamily="18" charset="0"/>
              </a:rPr>
              <a:t>Treason</a:t>
            </a:r>
            <a:r>
              <a:rPr lang="en-US" sz="1600" dirty="0">
                <a:latin typeface="Times New Roman" panose="02020603050405020304" pitchFamily="18" charset="0"/>
                <a:cs typeface="Times New Roman" panose="02020603050405020304" pitchFamily="18" charset="0"/>
              </a:rPr>
              <a:t> where by</a:t>
            </a:r>
            <a:r>
              <a:rPr lang="en-US" sz="1600" b="1" dirty="0">
                <a:latin typeface="Times New Roman" panose="02020603050405020304" pitchFamily="18" charset="0"/>
                <a:cs typeface="Times New Roman" panose="02020603050405020304" pitchFamily="18" charset="0"/>
              </a:rPr>
              <a:t> Sedition</a:t>
            </a:r>
            <a:r>
              <a:rPr lang="en-US" sz="1600" dirty="0">
                <a:latin typeface="Times New Roman" panose="02020603050405020304" pitchFamily="18" charset="0"/>
                <a:cs typeface="Times New Roman" panose="02020603050405020304" pitchFamily="18" charset="0"/>
              </a:rPr>
              <a:t> is about inciting rebellion through words or conduct. And </a:t>
            </a:r>
            <a:r>
              <a:rPr lang="en-US" sz="1600" b="1" dirty="0">
                <a:latin typeface="Times New Roman" panose="02020603050405020304" pitchFamily="18" charset="0"/>
                <a:cs typeface="Times New Roman" panose="02020603050405020304" pitchFamily="18" charset="0"/>
              </a:rPr>
              <a:t>Treason</a:t>
            </a:r>
            <a:r>
              <a:rPr lang="en-US" sz="1600" dirty="0">
                <a:latin typeface="Times New Roman" panose="02020603050405020304" pitchFamily="18" charset="0"/>
                <a:cs typeface="Times New Roman" panose="02020603050405020304" pitchFamily="18" charset="0"/>
              </a:rPr>
              <a:t> is about actively betraying the state or attempting to overthrow it. In Tanzania, both are criminalized, but treason is treated as far more severe than sedition.</a:t>
            </a:r>
          </a:p>
          <a:p>
            <a:pPr marL="0" indent="0">
              <a:buNone/>
            </a:pPr>
            <a:endParaRPr lang="en-US" dirty="0"/>
          </a:p>
        </p:txBody>
      </p:sp>
    </p:spTree>
    <p:extLst>
      <p:ext uri="{BB962C8B-B14F-4D97-AF65-F5344CB8AC3E}">
        <p14:creationId xmlns:p14="http://schemas.microsoft.com/office/powerpoint/2010/main" val="3194905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ADBD-00CA-1D2C-576E-AEA87797AC01}"/>
              </a:ext>
            </a:extLst>
          </p:cNvPr>
          <p:cNvSpPr>
            <a:spLocks noGrp="1"/>
          </p:cNvSpPr>
          <p:nvPr>
            <p:ph type="title"/>
          </p:nvPr>
        </p:nvSpPr>
        <p:spPr>
          <a:xfrm>
            <a:off x="114300" y="18255"/>
            <a:ext cx="10515600" cy="1325563"/>
          </a:xfrm>
        </p:spPr>
        <p:txBody>
          <a:bodyPr>
            <a:normAutofit/>
          </a:bodyPr>
          <a:lstStyle/>
          <a:p>
            <a:r>
              <a:rPr lang="en-US" sz="2200" b="1" dirty="0">
                <a:latin typeface="Times New Roman" panose="02020603050405020304" pitchFamily="18" charset="0"/>
                <a:cs typeface="Times New Roman" panose="02020603050405020304" pitchFamily="18" charset="0"/>
              </a:rPr>
              <a:t>DIFFERENCES BETWEEN SEDITION AND TREASON </a:t>
            </a:r>
            <a:br>
              <a:rPr lang="en-US" dirty="0"/>
            </a:br>
            <a:endParaRPr lang="en-US" dirty="0"/>
          </a:p>
        </p:txBody>
      </p:sp>
      <p:graphicFrame>
        <p:nvGraphicFramePr>
          <p:cNvPr id="4" name="Content Placeholder 3">
            <a:extLst>
              <a:ext uri="{FF2B5EF4-FFF2-40B4-BE49-F238E27FC236}">
                <a16:creationId xmlns:a16="http://schemas.microsoft.com/office/drawing/2014/main" id="{79C5C919-78DA-D81A-8678-CA602F3D673D}"/>
              </a:ext>
            </a:extLst>
          </p:cNvPr>
          <p:cNvGraphicFramePr>
            <a:graphicFrameLocks noGrp="1"/>
          </p:cNvGraphicFramePr>
          <p:nvPr>
            <p:ph idx="1"/>
            <p:extLst>
              <p:ext uri="{D42A27DB-BD31-4B8C-83A1-F6EECF244321}">
                <p14:modId xmlns:p14="http://schemas.microsoft.com/office/powerpoint/2010/main" val="655044593"/>
              </p:ext>
            </p:extLst>
          </p:nvPr>
        </p:nvGraphicFramePr>
        <p:xfrm>
          <a:off x="114300" y="870361"/>
          <a:ext cx="11137900" cy="5365340"/>
        </p:xfrm>
        <a:graphic>
          <a:graphicData uri="http://schemas.openxmlformats.org/drawingml/2006/table">
            <a:tbl>
              <a:tblPr firstRow="1" firstCol="1" bandRow="1">
                <a:tableStyleId>{5C22544A-7EE6-4342-B048-85BDC9FD1C3A}</a:tableStyleId>
              </a:tblPr>
              <a:tblGrid>
                <a:gridCol w="3711840">
                  <a:extLst>
                    <a:ext uri="{9D8B030D-6E8A-4147-A177-3AD203B41FA5}">
                      <a16:colId xmlns:a16="http://schemas.microsoft.com/office/drawing/2014/main" val="3132106697"/>
                    </a:ext>
                  </a:extLst>
                </a:gridCol>
                <a:gridCol w="3713030">
                  <a:extLst>
                    <a:ext uri="{9D8B030D-6E8A-4147-A177-3AD203B41FA5}">
                      <a16:colId xmlns:a16="http://schemas.microsoft.com/office/drawing/2014/main" val="1881616476"/>
                    </a:ext>
                  </a:extLst>
                </a:gridCol>
                <a:gridCol w="3713030">
                  <a:extLst>
                    <a:ext uri="{9D8B030D-6E8A-4147-A177-3AD203B41FA5}">
                      <a16:colId xmlns:a16="http://schemas.microsoft.com/office/drawing/2014/main" val="2891129714"/>
                    </a:ext>
                  </a:extLst>
                </a:gridCol>
              </a:tblGrid>
              <a:tr h="264828">
                <a:tc>
                  <a:txBody>
                    <a:bodyPr/>
                    <a:lstStyle/>
                    <a:p>
                      <a:pPr marL="0" marR="0">
                        <a:lnSpc>
                          <a:spcPct val="115000"/>
                        </a:lnSpc>
                        <a:spcAft>
                          <a:spcPts val="800"/>
                        </a:spcAft>
                        <a:buNone/>
                      </a:pPr>
                      <a:r>
                        <a:rPr lang="en-US" sz="1200" kern="100">
                          <a:effectLst/>
                        </a:rPr>
                        <a:t>ASPECT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200" kern="100">
                          <a:effectLst/>
                        </a:rPr>
                        <a:t>SEDITION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200" kern="100">
                          <a:effectLst/>
                        </a:rPr>
                        <a:t>TREASON</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3334325"/>
                  </a:ext>
                </a:extLst>
              </a:tr>
              <a:tr h="827436">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Definition</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Incitement of resistance against lawful authority, usually through speech, writing, or conduct</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Betrayal of one’s country, often by attempting to overthrow the government.</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06097282"/>
                  </a:ext>
                </a:extLst>
              </a:tr>
              <a:tr h="1244637">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Nature of Act</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Primarily about words or actions that encourage disaffection(dissatisfaction) or contempt(disrespect) toward the government.</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Involves direct acts of betrayal, such as armed rebellion, espionage(spy), or preventing government functions.</a:t>
                      </a:r>
                    </a:p>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 </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466036"/>
                  </a:ext>
                </a:extLst>
              </a:tr>
              <a:tr h="827436">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Severity</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Considered a serious offense but less grave than treason.</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One of the most serious crimes against the state, often carrying harsher penalties.</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1026726"/>
                  </a:ext>
                </a:extLst>
              </a:tr>
              <a:tr h="827436">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Punishment</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Imprisonment or fines, depending on jurisdiction</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Long-term imprisonment, life sentence, or even death penalty in some countries.</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9044193"/>
                  </a:ext>
                </a:extLst>
              </a:tr>
              <a:tr h="546131">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Intent (Mens Rea)</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To undermine authority or stir public disorder</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To destroy, overthrow, or fundamentally betray the state.</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6751490"/>
                  </a:ext>
                </a:extLst>
              </a:tr>
              <a:tr h="827436">
                <a:tc>
                  <a:txBody>
                    <a:bodyPr/>
                    <a:lstStyle/>
                    <a:p>
                      <a:pPr marL="0" marR="0">
                        <a:lnSpc>
                          <a:spcPct val="115000"/>
                        </a:lnSpc>
                        <a:spcAft>
                          <a:spcPts val="800"/>
                        </a:spcAft>
                        <a:buNone/>
                      </a:pPr>
                      <a:r>
                        <a:rPr lang="en-US" sz="1600" kern="100">
                          <a:effectLst/>
                          <a:latin typeface="Times New Roman" panose="02020603050405020304" pitchFamily="18" charset="0"/>
                          <a:cs typeface="Times New Roman" panose="02020603050405020304" pitchFamily="18" charset="0"/>
                        </a:rPr>
                        <a:t>Examples</a:t>
                      </a:r>
                      <a:endParaRPr lang="en-US"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Publishing articles that incite(encourage) hatred against government.</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1600" kern="100" dirty="0">
                          <a:effectLst/>
                          <a:latin typeface="Times New Roman" panose="02020603050405020304" pitchFamily="18" charset="0"/>
                          <a:cs typeface="Times New Roman" panose="02020603050405020304" pitchFamily="18" charset="0"/>
                        </a:rPr>
                        <a:t>Calling for citizens to block elections; collaborating with foreign enemies; attempting a coup</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4718979"/>
                  </a:ext>
                </a:extLst>
              </a:tr>
            </a:tbl>
          </a:graphicData>
        </a:graphic>
      </p:graphicFrame>
    </p:spTree>
    <p:extLst>
      <p:ext uri="{BB962C8B-B14F-4D97-AF65-F5344CB8AC3E}">
        <p14:creationId xmlns:p14="http://schemas.microsoft.com/office/powerpoint/2010/main" val="1156605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1957</Words>
  <Application>Microsoft Office PowerPoint</Application>
  <PresentationFormat>Widescreen</PresentationFormat>
  <Paragraphs>100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THE TORT OF DEFAMATION, SEDITION AND OTHER TORTS IN RELATION TO MEDIA REPORTING </vt:lpstr>
      <vt:lpstr>Meaning of defamation </vt:lpstr>
      <vt:lpstr>TYPES OF DEFAMATION  The two main types of defamation are libel (written defamation) and slander (spoken defamation), both of which can harm a person's reputation. </vt:lpstr>
      <vt:lpstr>ELEMENTS OF DEFAMATION  </vt:lpstr>
      <vt:lpstr>PowerPoint Presentation</vt:lpstr>
      <vt:lpstr>PowerPoint Presentation</vt:lpstr>
      <vt:lpstr>REMEDIES FOR DEFAMATION  </vt:lpstr>
      <vt:lpstr>SEDITION </vt:lpstr>
      <vt:lpstr>DIFFERENCES BETWEEN SEDITION AND TREASON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secilia mkini</dc:creator>
  <cp:lastModifiedBy>secilia mkini</cp:lastModifiedBy>
  <cp:revision>23</cp:revision>
  <dcterms:created xsi:type="dcterms:W3CDTF">2026-05-18T09:21:05Z</dcterms:created>
  <dcterms:modified xsi:type="dcterms:W3CDTF">2026-05-18T10:23:39Z</dcterms:modified>
</cp:coreProperties>
</file>